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1" r:id="rId2"/>
    <p:sldId id="271" r:id="rId3"/>
    <p:sldId id="270" r:id="rId4"/>
    <p:sldId id="269" r:id="rId5"/>
    <p:sldId id="272" r:id="rId6"/>
    <p:sldId id="273" r:id="rId7"/>
    <p:sldId id="284" r:id="rId8"/>
    <p:sldId id="285" r:id="rId9"/>
    <p:sldId id="286" r:id="rId10"/>
    <p:sldId id="287" r:id="rId11"/>
    <p:sldId id="288" r:id="rId12"/>
    <p:sldId id="289" r:id="rId13"/>
    <p:sldId id="491" r:id="rId14"/>
    <p:sldId id="492" r:id="rId15"/>
    <p:sldId id="493" r:id="rId16"/>
    <p:sldId id="494" r:id="rId17"/>
    <p:sldId id="267" r:id="rId18"/>
    <p:sldId id="268" r:id="rId19"/>
    <p:sldId id="495" r:id="rId20"/>
    <p:sldId id="282" r:id="rId21"/>
    <p:sldId id="276" r:id="rId22"/>
    <p:sldId id="279" r:id="rId23"/>
    <p:sldId id="278" r:id="rId24"/>
    <p:sldId id="277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07" d="100"/>
          <a:sy n="107" d="100"/>
        </p:scale>
        <p:origin x="672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6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dirty="0"/>
              <a:t>COVID – 		Lockdowns, absenteeism, decreased service demand, changes to operations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dirty="0"/>
              <a:t>Wage – 		Competing with government, increases to awards with limited funding increases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dirty="0"/>
              <a:t>Job market – 	Record low unemployment, loss of overseas workers (due to COVID restrictions)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dirty="0"/>
              <a:t>Suitable applicants – 	There is simply not enough suitable applicants to fill the positions that are vacant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dirty="0"/>
              <a:t>No TC knowledge – 	TCs are a specialised model so most new staff need specific training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dirty="0"/>
              <a:t>The gap – 		Due to low unemployment and lack of suitable applications the gap is widening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0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Resources include a facilitators manual, participant manual, presentation package, classroom resources, video presentations and lots of small and large group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Participants were asked to list </a:t>
            </a:r>
            <a:r>
              <a:rPr lang="en-A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three key takeaways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the training.</a:t>
            </a:r>
          </a:p>
          <a:p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results display the key outcomes of the training are being achieved, with participants reporting a positive training and learning experience.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8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5"/>
              </a:spcBef>
            </a:pP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The questions asked:</a:t>
            </a:r>
          </a:p>
          <a:p>
            <a:pPr marL="342900" lvl="0" indent="-342900">
              <a:lnSpc>
                <a:spcPts val="1525"/>
              </a:lnSpc>
              <a:buSzPts val="12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AU" sz="18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level at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which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training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was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pitched</a:t>
            </a:r>
          </a:p>
          <a:p>
            <a:pPr marL="0" lvl="0" indent="0">
              <a:lnSpc>
                <a:spcPts val="1525"/>
              </a:lnSpc>
              <a:buSzPts val="1200"/>
              <a:buFont typeface="Symbol" panose="05050102010706020507" pitchFamily="18" charset="2"/>
              <a:buNone/>
              <a:tabLst>
                <a:tab pos="520700" algn="l"/>
                <a:tab pos="521335" algn="l"/>
              </a:tabLst>
            </a:pP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	</a:t>
            </a:r>
            <a:r>
              <a:rPr lang="en-AU" sz="1800" b="1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Shows the training is being pitched to the right audience, in the right way – and mostly at the right time for their development. </a:t>
            </a:r>
            <a:endParaRPr lang="en-AU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525"/>
              </a:lnSpc>
              <a:buSzPts val="12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endParaRPr lang="en-A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525"/>
              </a:lnSpc>
              <a:buSzPts val="12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Participants’</a:t>
            </a:r>
            <a:r>
              <a:rPr lang="en-AU" sz="18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overall</a:t>
            </a:r>
            <a:r>
              <a:rPr lang="en-AU" sz="18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knowledge</a:t>
            </a:r>
            <a:r>
              <a:rPr lang="en-AU" sz="18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about</a:t>
            </a:r>
            <a:r>
              <a:rPr lang="en-AU" sz="1800" spc="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TC’s</a:t>
            </a:r>
            <a:r>
              <a:rPr lang="en-AU" sz="18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before</a:t>
            </a:r>
            <a:r>
              <a:rPr lang="en-AU" sz="18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and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after</a:t>
            </a:r>
            <a:r>
              <a:rPr lang="en-AU" sz="18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receiving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training</a:t>
            </a:r>
            <a:endParaRPr lang="en-A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530"/>
              </a:lnSpc>
              <a:spcBef>
                <a:spcPts val="1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Participants’</a:t>
            </a:r>
            <a:r>
              <a:rPr lang="en-AU" sz="18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confidence</a:t>
            </a:r>
            <a:r>
              <a:rPr lang="en-AU" sz="18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en-AU" sz="18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working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</a:t>
            </a:r>
            <a:r>
              <a:rPr lang="en-AU" sz="18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en-AU" sz="18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TC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before</a:t>
            </a:r>
            <a:r>
              <a:rPr lang="en-AU" sz="18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and</a:t>
            </a:r>
            <a:r>
              <a:rPr lang="en-AU" sz="18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after</a:t>
            </a:r>
            <a:r>
              <a:rPr lang="en-AU" sz="18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receiving</a:t>
            </a:r>
            <a:r>
              <a:rPr lang="en-AU" sz="18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training</a:t>
            </a:r>
          </a:p>
          <a:p>
            <a:pPr marL="0" lvl="0" indent="0">
              <a:lnSpc>
                <a:spcPts val="1530"/>
              </a:lnSpc>
              <a:spcBef>
                <a:spcPts val="10"/>
              </a:spcBef>
              <a:spcAft>
                <a:spcPts val="0"/>
              </a:spcAft>
              <a:buSzPts val="1200"/>
              <a:buFont typeface="Symbol" panose="05050102010706020507" pitchFamily="18" charset="2"/>
              <a:buNone/>
              <a:tabLst>
                <a:tab pos="520700" algn="l"/>
                <a:tab pos="521335" algn="l"/>
              </a:tabLst>
            </a:pP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	</a:t>
            </a:r>
            <a:r>
              <a:rPr lang="en-AU" sz="1800" b="1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This result shows the value of the training </a:t>
            </a:r>
            <a:endParaRPr lang="en-AU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525"/>
              </a:lnSpc>
              <a:buSzPts val="12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endParaRPr lang="en-A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lvl="0" indent="0">
              <a:lnSpc>
                <a:spcPts val="1525"/>
              </a:lnSpc>
              <a:buSzPts val="1200"/>
              <a:buFont typeface="Symbol" panose="05050102010706020507" pitchFamily="18" charset="2"/>
              <a:buNone/>
              <a:tabLst>
                <a:tab pos="520700" algn="l"/>
                <a:tab pos="521335" algn="l"/>
              </a:tabLst>
            </a:pPr>
            <a:r>
              <a:rPr lang="en-AU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		Make general comments about the rest of the results below.</a:t>
            </a:r>
          </a:p>
          <a:p>
            <a:pPr marL="342900" lvl="0" indent="-342900">
              <a:lnSpc>
                <a:spcPts val="1525"/>
              </a:lnSpc>
              <a:buSzPts val="12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AU" sz="18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usefulness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of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AU" sz="18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self-directed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learning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activities</a:t>
            </a:r>
          </a:p>
          <a:p>
            <a:pPr marL="342900" lvl="0" indent="-342900">
              <a:lnSpc>
                <a:spcPts val="1525"/>
              </a:lnSpc>
              <a:buSzPts val="12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AU" sz="18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facilitators’</a:t>
            </a:r>
            <a:r>
              <a:rPr lang="en-AU" sz="1800" spc="-2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skill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and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knowledge</a:t>
            </a:r>
            <a:endParaRPr lang="en-A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525"/>
              </a:lnSpc>
              <a:spcBef>
                <a:spcPts val="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quality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of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learning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materials</a:t>
            </a:r>
            <a:endParaRPr lang="en-A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525"/>
              </a:lnSpc>
              <a:buSzPts val="1200"/>
              <a:buFont typeface="Symbol" panose="05050102010706020507" pitchFamily="18" charset="2"/>
              <a:buChar char=""/>
              <a:tabLst>
                <a:tab pos="520700" algn="l"/>
                <a:tab pos="521335" algn="l"/>
              </a:tabLst>
            </a:pP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value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of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AU" sz="18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A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workshop </a:t>
            </a:r>
            <a:r>
              <a:rPr lang="en-AU" sz="18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overall</a:t>
            </a:r>
            <a:endParaRPr lang="en-A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6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1/16/2023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1/16/2023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1/16/2023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1/16/2023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7D2A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ACB5459-FEDB-BDD5-0BFF-D76DC3F3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/>
          <a:lstStyle/>
          <a:p>
            <a:r>
              <a:rPr lang="en-US" dirty="0"/>
              <a:t>Symposium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CAAE3-A14D-458D-AEB3-B65FAE219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412" y="1810353"/>
            <a:ext cx="7315200" cy="3236975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>
            <a:normAutofit/>
          </a:bodyPr>
          <a:lstStyle/>
          <a:p>
            <a:r>
              <a:rPr lang="en-US" dirty="0"/>
              <a:t>Pullman Hotel Brisbane</a:t>
            </a:r>
          </a:p>
          <a:p>
            <a:r>
              <a:rPr lang="en-US" dirty="0"/>
              <a:t>23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8501" y="230006"/>
            <a:ext cx="2699994" cy="1192897"/>
          </a:xfrm>
          <a:prstGeom prst="rect">
            <a:avLst/>
          </a:pr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ABB9E2F-6409-4FAA-9DFB-9A0EECEED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01" y="1551709"/>
            <a:ext cx="6703463" cy="4488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EDB3EA-5E2B-49DD-AEF0-0B2CE9F7241D}"/>
              </a:ext>
            </a:extLst>
          </p:cNvPr>
          <p:cNvSpPr txBox="1"/>
          <p:nvPr/>
        </p:nvSpPr>
        <p:spPr>
          <a:xfrm>
            <a:off x="7229886" y="984628"/>
            <a:ext cx="476960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a typeface="Cambria" panose="02040503050406030204" pitchFamily="18" charset="0"/>
              </a:rPr>
              <a:t>The first TC Training Course was delivered in New Zealand in 2017</a:t>
            </a:r>
          </a:p>
          <a:p>
            <a:pPr algn="ctr"/>
            <a:endParaRPr lang="en-US" sz="2000" b="1" dirty="0">
              <a:ea typeface="Cambria" panose="02040503050406030204" pitchFamily="18" charset="0"/>
            </a:endParaRPr>
          </a:p>
          <a:p>
            <a:pPr algn="ctr"/>
            <a:r>
              <a:rPr lang="en-US" sz="2000" b="1" dirty="0">
                <a:ea typeface="Cambria" panose="02040503050406030204" pitchFamily="18" charset="0"/>
              </a:rPr>
              <a:t>The first Australian </a:t>
            </a:r>
          </a:p>
          <a:p>
            <a:pPr algn="ctr"/>
            <a:r>
              <a:rPr lang="en-US" sz="2000" b="1" dirty="0">
                <a:ea typeface="Cambria" panose="02040503050406030204" pitchFamily="18" charset="0"/>
              </a:rPr>
              <a:t>ATCA TC Training Course </a:t>
            </a:r>
          </a:p>
          <a:p>
            <a:pPr algn="ctr"/>
            <a:r>
              <a:rPr lang="en-US" sz="2000" b="1" dirty="0">
                <a:ea typeface="Cambria" panose="02040503050406030204" pitchFamily="18" charset="0"/>
              </a:rPr>
              <a:t>was held at</a:t>
            </a:r>
          </a:p>
          <a:p>
            <a:pPr algn="ctr"/>
            <a:r>
              <a:rPr lang="en-US" sz="2000" b="1" dirty="0">
                <a:ea typeface="Cambria" panose="02040503050406030204" pitchFamily="18" charset="0"/>
              </a:rPr>
              <a:t>WHOS Sydney Campus in 2018</a:t>
            </a:r>
          </a:p>
          <a:p>
            <a:pPr algn="ctr"/>
            <a:endParaRPr lang="en-US" sz="2000" b="1" dirty="0">
              <a:ea typeface="Cambria" panose="02040503050406030204" pitchFamily="18" charset="0"/>
            </a:endParaRPr>
          </a:p>
          <a:p>
            <a:pPr algn="ctr"/>
            <a:r>
              <a:rPr lang="en-US" sz="2000" b="1" dirty="0">
                <a:ea typeface="Cambria" panose="02040503050406030204" pitchFamily="18" charset="0"/>
              </a:rPr>
              <a:t>Thirty-four staff members from TCs based in NSW, ACT and Victoria </a:t>
            </a:r>
          </a:p>
          <a:p>
            <a:pPr algn="ctr"/>
            <a:endParaRPr lang="en-US" sz="2000" b="1" dirty="0">
              <a:ea typeface="Cambria" panose="02040503050406030204" pitchFamily="18" charset="0"/>
            </a:endParaRPr>
          </a:p>
          <a:p>
            <a:pPr algn="ctr"/>
            <a:endParaRPr lang="en-US" sz="2000" b="1" dirty="0">
              <a:ea typeface="Cambria" panose="02040503050406030204" pitchFamily="18" charset="0"/>
            </a:endParaRPr>
          </a:p>
          <a:p>
            <a:pPr algn="ctr"/>
            <a:r>
              <a:rPr lang="en-US" sz="2000" b="1" dirty="0">
                <a:ea typeface="Cambria" panose="02040503050406030204" pitchFamily="18" charset="0"/>
              </a:rPr>
              <a:t>Since then, over 500 TC staff </a:t>
            </a:r>
          </a:p>
          <a:p>
            <a:pPr algn="ctr"/>
            <a:r>
              <a:rPr lang="en-US" sz="2000" b="1" dirty="0">
                <a:ea typeface="Cambria" panose="02040503050406030204" pitchFamily="18" charset="0"/>
              </a:rPr>
              <a:t>have undertaken the </a:t>
            </a:r>
          </a:p>
          <a:p>
            <a:pPr algn="ctr"/>
            <a:r>
              <a:rPr lang="en-US" sz="2000" b="1" dirty="0">
                <a:ea typeface="Cambria" panose="02040503050406030204" pitchFamily="18" charset="0"/>
              </a:rPr>
              <a:t>training course</a:t>
            </a:r>
            <a:endParaRPr lang="en-AU" sz="2000" b="1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4412" y="324800"/>
            <a:ext cx="2699994" cy="1192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8B3D1-52D9-4A14-A9A9-C335B817AECE}"/>
              </a:ext>
            </a:extLst>
          </p:cNvPr>
          <p:cNvSpPr txBox="1"/>
          <p:nvPr/>
        </p:nvSpPr>
        <p:spPr>
          <a:xfrm>
            <a:off x="384412" y="1980798"/>
            <a:ext cx="11423176" cy="2924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algn="just"/>
            <a:r>
              <a:rPr lang="en-US" sz="20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The </a:t>
            </a:r>
            <a:r>
              <a:rPr lang="en-US" sz="2000" b="1" dirty="0">
                <a:effectLst/>
                <a:ea typeface="Cambria" panose="02040503050406030204" pitchFamily="18" charset="0"/>
              </a:rPr>
              <a:t>ATCA TC Training</a:t>
            </a:r>
            <a:r>
              <a:rPr lang="en-US" sz="20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 Course is comprised of seven modules, which are linked and are not suitable for, or available as, standalone learning options</a:t>
            </a:r>
          </a:p>
          <a:p>
            <a:pPr marL="63500" algn="just"/>
            <a:endParaRPr lang="en-US" sz="2000" b="1" dirty="0">
              <a:ea typeface="Cambria" panose="02040503050406030204" pitchFamily="18" charset="0"/>
              <a:cs typeface="Century Gothic" panose="020B0502020202020204" pitchFamily="34" charset="0"/>
            </a:endParaRPr>
          </a:p>
          <a:p>
            <a:pPr marL="63500" algn="just"/>
            <a:endParaRPr lang="en-AU" sz="2000" b="1" dirty="0">
              <a:effectLst/>
              <a:ea typeface="Cambria" panose="02040503050406030204" pitchFamily="18" charset="0"/>
            </a:endParaRPr>
          </a:p>
          <a:p>
            <a:pPr marL="46609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0215" algn="l"/>
              </a:tabLst>
            </a:pPr>
            <a:r>
              <a:rPr lang="en-GB" sz="2000" b="1" dirty="0">
                <a:solidFill>
                  <a:srgbClr val="D76213"/>
                </a:solidFill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GB" sz="20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48 hours of face-to-face – six modules, delivered in two block of three days</a:t>
            </a:r>
            <a:endParaRPr lang="en-AU" sz="2000" b="1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0215" algn="l"/>
              </a:tabLst>
            </a:pPr>
            <a:r>
              <a:rPr lang="en-GB" sz="2000" b="1" dirty="0">
                <a:solidFill>
                  <a:srgbClr val="B85410"/>
                </a:solidFill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GB" sz="20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40 hour supervised practicum</a:t>
            </a:r>
            <a:endParaRPr lang="en-AU" sz="2000" b="1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0215" algn="l"/>
              </a:tabLst>
            </a:pPr>
            <a:r>
              <a:rPr lang="en-GB" sz="2000" b="1" dirty="0">
                <a:solidFill>
                  <a:srgbClr val="B85410"/>
                </a:solidFill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GB" sz="20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20 hours self-directed</a:t>
            </a:r>
            <a:r>
              <a:rPr lang="en-GB" sz="2000" b="1" spc="-45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GB" sz="20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learning</a:t>
            </a:r>
            <a:endParaRPr lang="en-AU" sz="2000" b="1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609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0215" algn="l"/>
              </a:tabLst>
            </a:pPr>
            <a:r>
              <a:rPr lang="en-GB" sz="2000" b="1" dirty="0">
                <a:solidFill>
                  <a:srgbClr val="B85410"/>
                </a:solidFill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GB" sz="20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Online cultural competence training.</a:t>
            </a:r>
            <a:endParaRPr lang="en-AU" sz="2000" b="1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6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8502" y="340842"/>
            <a:ext cx="2699994" cy="1192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6B46F6-ABF4-4B80-823F-4B6F75C0EA47}"/>
              </a:ext>
            </a:extLst>
          </p:cNvPr>
          <p:cNvSpPr txBox="1"/>
          <p:nvPr/>
        </p:nvSpPr>
        <p:spPr>
          <a:xfrm>
            <a:off x="2755727" y="982176"/>
            <a:ext cx="888095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algn="ctr"/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THE TRAINING COURSE TOPICS</a:t>
            </a:r>
          </a:p>
          <a:p>
            <a:pPr marL="63500"/>
            <a:endParaRPr lang="en-US" sz="2400" b="1" dirty="0">
              <a:effectLst/>
              <a:ea typeface="Cambria" panose="02040503050406030204" pitchFamily="18" charset="0"/>
              <a:cs typeface="Century Gothic" panose="020B0502020202020204" pitchFamily="34" charset="0"/>
            </a:endParaRPr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9864C"/>
                </a:solidFill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Overview of the TC</a:t>
            </a:r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9864C"/>
                </a:solidFill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Community As Method</a:t>
            </a:r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9864C"/>
                </a:solidFill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TC Structure</a:t>
            </a:r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9864C"/>
                </a:solidFill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Organisation and Environment</a:t>
            </a:r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9864C"/>
                </a:solidFill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Relationships in a TC</a:t>
            </a:r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9864C"/>
                </a:solidFill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Staff Roles, Responsibilities &amp; Rational Authority</a:t>
            </a:r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9864C"/>
                </a:solidFill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Group Work</a:t>
            </a:r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9864C"/>
                </a:solidFill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TC Tools</a:t>
            </a:r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9864C"/>
                </a:solidFill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Work as Therapy</a:t>
            </a:r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9864C"/>
                </a:solidFill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Continuing Care</a:t>
            </a:r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9864C"/>
                </a:solidFill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en-US" sz="2400" b="1" dirty="0">
                <a:effectLst/>
                <a:ea typeface="Cambria" panose="02040503050406030204" pitchFamily="18" charset="0"/>
                <a:cs typeface="Century Gothic" panose="020B0502020202020204" pitchFamily="34" charset="0"/>
              </a:rPr>
              <a:t>Supervised Practicum - Learning by Experience.</a:t>
            </a:r>
            <a:endParaRPr lang="en-AU" sz="2400" b="1" dirty="0">
              <a:effectLst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502" y="340842"/>
            <a:ext cx="2699994" cy="1192897"/>
          </a:xfrm>
          <a:prstGeom prst="rect">
            <a:avLst/>
          </a:prstGeom>
        </p:spPr>
      </p:pic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035197C0-9C7D-4D19-B26A-ED0A33DB3D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27162"/>
              </p:ext>
            </p:extLst>
          </p:nvPr>
        </p:nvGraphicFramePr>
        <p:xfrm>
          <a:off x="0" y="30531"/>
          <a:ext cx="12192002" cy="682746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08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BLOCK 1</a:t>
                      </a:r>
                      <a:endParaRPr lang="en-AU" sz="20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SELF LEARING HOURS</a:t>
                      </a:r>
                    </a:p>
                  </a:txBody>
                  <a:tcPr marL="64951" marR="64951" marT="67945" marB="6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Module 1.     Course orientation; Overview of the TC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 day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NZ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Module 2.     Community-as-method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 day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NZ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Module 3.     TC structure, organisation and environment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 day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NZ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BLOCK 2</a:t>
                      </a:r>
                      <a:endParaRPr lang="en-AU" sz="20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Module 4.     Relationships in a TC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 day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Module 5.     Staff roles and responsibilities and rational authority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 day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NZ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Module 6.     Group work; TC tools; work as therapy; continuing care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1 day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NZ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PRACTICUM</a:t>
                      </a: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Module 7.     Supervised practicum: learning by experience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rgbClr val="D9864C"/>
                          </a:solidFill>
                          <a:effectLst/>
                          <a:latin typeface="+mn-lt"/>
                          <a:ea typeface="Cambria" panose="02040503050406030204" pitchFamily="18" charset="0"/>
                        </a:rPr>
                        <a:t>40</a:t>
                      </a: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800" b="1" dirty="0">
                        <a:solidFill>
                          <a:srgbClr val="D9864C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TOTAL </a:t>
                      </a:r>
                      <a:endParaRPr lang="en-AU" sz="20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88</a:t>
                      </a:r>
                      <a:endParaRPr lang="en-AU" sz="20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NZ" sz="2000" b="1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b="1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20</a:t>
                      </a:r>
                      <a:endParaRPr lang="en-AU" sz="20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1" marR="64951" marT="67945" marB="679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74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0375" y="240680"/>
            <a:ext cx="2699994" cy="1192897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8F41FB1-C79A-43C9-9D5B-D75DE8FA1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3435">
            <a:off x="2401622" y="961236"/>
            <a:ext cx="3447525" cy="4560717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D1B2D6-83D4-42D7-B759-5C10505FD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27668">
            <a:off x="7735979" y="939425"/>
            <a:ext cx="3447525" cy="4560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75C4D2-213C-4111-AF5F-D1A66AF28249}"/>
              </a:ext>
            </a:extLst>
          </p:cNvPr>
          <p:cNvSpPr txBox="1"/>
          <p:nvPr/>
        </p:nvSpPr>
        <p:spPr>
          <a:xfrm>
            <a:off x="1903956" y="25678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b="1" dirty="0">
                <a:solidFill>
                  <a:srgbClr val="D9864C"/>
                </a:solidFill>
                <a:ea typeface="Cambria" panose="02040503050406030204" pitchFamily="18" charset="0"/>
              </a:rPr>
              <a:t>Under review </a:t>
            </a:r>
          </a:p>
        </p:txBody>
      </p:sp>
    </p:spTree>
    <p:extLst>
      <p:ext uri="{BB962C8B-B14F-4D97-AF65-F5344CB8AC3E}">
        <p14:creationId xmlns:p14="http://schemas.microsoft.com/office/powerpoint/2010/main" val="29677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56184ADF-80BB-489B-B541-6F4CFA2E9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7" y="119062"/>
            <a:ext cx="12017960" cy="67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8502" y="340842"/>
            <a:ext cx="2699994" cy="1192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F1D806-D0E6-417B-B6F9-FC322DBD5207}"/>
              </a:ext>
            </a:extLst>
          </p:cNvPr>
          <p:cNvSpPr txBox="1"/>
          <p:nvPr/>
        </p:nvSpPr>
        <p:spPr>
          <a:xfrm>
            <a:off x="737754" y="2274838"/>
            <a:ext cx="10716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59055" algn="just">
              <a:spcAft>
                <a:spcPts val="0"/>
              </a:spcAft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 </a:t>
            </a:r>
            <a:endParaRPr lang="en-AU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FC2EF62-7DBD-4A41-92CE-556BA853F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6" y="96982"/>
            <a:ext cx="12010177" cy="666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72165F-0BA5-C05C-5BEA-790381C97104}"/>
              </a:ext>
            </a:extLst>
          </p:cNvPr>
          <p:cNvSpPr txBox="1"/>
          <p:nvPr/>
        </p:nvSpPr>
        <p:spPr>
          <a:xfrm>
            <a:off x="1295400" y="13809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b="1" u="sng" kern="12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Interactive Workshop session to discuss key issues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000" b="1" kern="12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Chair: Bernice Smith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E855E-B75A-3DAD-22F7-157F17506D2F}"/>
              </a:ext>
            </a:extLst>
          </p:cNvPr>
          <p:cNvSpPr txBox="1"/>
          <p:nvPr/>
        </p:nvSpPr>
        <p:spPr>
          <a:xfrm>
            <a:off x="477251" y="1405607"/>
            <a:ext cx="7588720" cy="5131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000" b="1" u="sng" dirty="0">
                <a:effectLst/>
              </a:rPr>
              <a:t>Objectives of the Session</a:t>
            </a:r>
            <a:r>
              <a:rPr lang="en-US" sz="2000" b="1" dirty="0">
                <a:effectLst/>
              </a:rPr>
              <a:t>:</a:t>
            </a:r>
          </a:p>
          <a:p>
            <a:pPr marL="342900" lvl="0" indent="-3429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000" b="1" dirty="0">
                <a:effectLst/>
              </a:rPr>
              <a:t>To give an update on the key issues that the ATCA Board have been working on</a:t>
            </a:r>
          </a:p>
          <a:p>
            <a:pPr marL="342900" lvl="0" indent="-3429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000" b="1" dirty="0">
                <a:effectLst/>
              </a:rPr>
              <a:t>To share Topics from recent ATCA consultation</a:t>
            </a:r>
          </a:p>
          <a:p>
            <a:pPr marL="342900" lvl="0" indent="-3429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000" b="1" dirty="0">
                <a:effectLst/>
              </a:rPr>
              <a:t>To enable Symposium Delegates to add to the Topics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000" b="1" dirty="0">
                <a:effectLst/>
              </a:rPr>
              <a:t>To explore/share new innovative programs/processes etc.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000" b="1" u="sng" dirty="0"/>
              <a:t>O</a:t>
            </a:r>
            <a:r>
              <a:rPr lang="en-US" sz="2000" b="1" u="sng" dirty="0">
                <a:effectLst/>
              </a:rPr>
              <a:t>utcome of the session:</a:t>
            </a:r>
            <a:endParaRPr lang="en-US" sz="2000" b="1" dirty="0">
              <a:effectLst/>
            </a:endParaRP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000" b="1" dirty="0">
                <a:effectLst/>
              </a:rPr>
              <a:t>Symposium Delegates to be up to date with activities undertaken by ATCA re key issues facing the TC sector and the opportunity to input.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000" b="1" u="sng" dirty="0">
                <a:effectLst/>
              </a:rPr>
              <a:t>Outline of the session:</a:t>
            </a:r>
            <a:endParaRPr lang="en-US" sz="2000" b="1" dirty="0">
              <a:effectLst/>
            </a:endParaRPr>
          </a:p>
          <a:p>
            <a:pPr marL="342900" lvl="0" indent="-3429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000" b="1" dirty="0">
                <a:effectLst/>
              </a:rPr>
              <a:t>Introduction</a:t>
            </a:r>
          </a:p>
          <a:p>
            <a:pPr marL="342900" lvl="0" indent="-3429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000" b="1" dirty="0">
                <a:effectLst/>
              </a:rPr>
              <a:t>Update of ATCA activities</a:t>
            </a:r>
          </a:p>
          <a:p>
            <a:pPr marL="342900" lvl="0" indent="-3429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000" b="1" dirty="0">
                <a:effectLst/>
              </a:rPr>
              <a:t>Group activity - expand on issues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000" b="1" dirty="0">
                <a:effectLst/>
              </a:rPr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757962" y="3971542"/>
            <a:ext cx="4235918" cy="2023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72165F-0BA5-C05C-5BEA-790381C97104}"/>
              </a:ext>
            </a:extLst>
          </p:cNvPr>
          <p:cNvSpPr txBox="1"/>
          <p:nvPr/>
        </p:nvSpPr>
        <p:spPr>
          <a:xfrm>
            <a:off x="2251109" y="320973"/>
            <a:ext cx="9601200" cy="1190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200" b="1" kern="12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200" b="1" u="sng" kern="12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Presentation of Recognition of Service Certificates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200" b="1" u="sng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200" b="1" u="sng" kern="12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94373" y="3924768"/>
            <a:ext cx="4572000" cy="202311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E855E-B75A-3DAD-22F7-157F17506D2F}"/>
              </a:ext>
            </a:extLst>
          </p:cNvPr>
          <p:cNvSpPr txBox="1"/>
          <p:nvPr/>
        </p:nvSpPr>
        <p:spPr>
          <a:xfrm>
            <a:off x="6058701" y="459204"/>
            <a:ext cx="5838926" cy="5672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</a:pPr>
            <a:endParaRPr lang="en-US" b="1" u="sng" dirty="0"/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b="1" u="sng" dirty="0"/>
              <a:t>30 or more years</a:t>
            </a:r>
            <a:r>
              <a:rPr lang="en-US" b="1" dirty="0">
                <a:effectLst/>
              </a:rPr>
              <a:t>: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b="1" dirty="0"/>
              <a:t>Carol Daws, Cyrenian House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endParaRPr lang="en-US" b="1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b="1" u="sng" dirty="0"/>
              <a:t>10-20 years</a:t>
            </a:r>
            <a:r>
              <a:rPr lang="en-US" b="1" u="sng" dirty="0">
                <a:effectLst/>
              </a:rPr>
              <a:t>:</a:t>
            </a:r>
            <a:endParaRPr lang="en-US" b="1" dirty="0">
              <a:effectLst/>
            </a:endParaRP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/>
              <a:t>Christine Dewhurst, Windana	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>
                <a:effectLst/>
              </a:rPr>
              <a:t>Mandy Sinclair, Windana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/>
              <a:t>Suanne Fahy, Windana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>
                <a:effectLst/>
              </a:rPr>
              <a:t>Mark Hill, One80TC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>
                <a:effectLst/>
              </a:rPr>
              <a:t>Leigh Davidson, One80TC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/>
              <a:t>Wendy Zani, Goldbridge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/>
              <a:t>Mellissa Doran, Karralika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/>
              <a:t>Nicki Esau, Karralika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/>
              <a:t>Kelly Connell, Karralika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/>
              <a:t>Joseph </a:t>
            </a:r>
            <a:r>
              <a:rPr lang="en-US" sz="1400" b="1" dirty="0" err="1"/>
              <a:t>Tandl</a:t>
            </a:r>
            <a:r>
              <a:rPr lang="en-US" sz="1400" b="1" dirty="0"/>
              <a:t>, Karralika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/>
              <a:t>Sharon Tuffin, Karralika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/>
              <a:t>Jodie Bailey, Karralika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1400" b="1" dirty="0"/>
              <a:t>Gert </a:t>
            </a:r>
            <a:r>
              <a:rPr lang="en-US" sz="1400" b="1" dirty="0" err="1"/>
              <a:t>Volcschenk</a:t>
            </a:r>
            <a:r>
              <a:rPr lang="en-US" sz="1400" b="1" dirty="0"/>
              <a:t>, Odyssey New Zealand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16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72165F-0BA5-C05C-5BEA-790381C97104}"/>
              </a:ext>
            </a:extLst>
          </p:cNvPr>
          <p:cNvSpPr txBox="1"/>
          <p:nvPr/>
        </p:nvSpPr>
        <p:spPr>
          <a:xfrm>
            <a:off x="1715904" y="4654350"/>
            <a:ext cx="8760192" cy="1363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3600" b="1" kern="12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u="sng" kern="12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Presentation to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u="sng" kern="12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Lynne Magor-Blatch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u="sng" kern="12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and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Garth Popple</a:t>
            </a:r>
            <a:endParaRPr lang="en-US" sz="3600" b="1" u="sng" kern="12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3600" b="1" u="sng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3600" b="1" u="sng" kern="12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17371" y="180541"/>
            <a:ext cx="4572000" cy="2023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00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A50C3D-F8BC-78C0-E1D7-67FB5CC5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35408"/>
            <a:ext cx="9601200" cy="1142385"/>
          </a:xfrm>
        </p:spPr>
        <p:txBody>
          <a:bodyPr/>
          <a:lstStyle/>
          <a:p>
            <a:r>
              <a:rPr lang="en-AU" dirty="0"/>
              <a:t>Opening Remarks:</a:t>
            </a:r>
            <a:br>
              <a:rPr lang="en-AU" dirty="0"/>
            </a:br>
            <a:r>
              <a:rPr lang="en-AU" dirty="0"/>
              <a:t>		</a:t>
            </a:r>
            <a:r>
              <a:rPr lang="en-AU" i="1" dirty="0"/>
              <a:t>Gerard Byrne, ATCA Chair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AF5BC341-9E4B-C834-CBA1-B3EFF8C3D93C}"/>
              </a:ext>
            </a:extLst>
          </p:cNvPr>
          <p:cNvSpPr txBox="1">
            <a:spLocks/>
          </p:cNvSpPr>
          <p:nvPr/>
        </p:nvSpPr>
        <p:spPr>
          <a:xfrm>
            <a:off x="1295400" y="4280207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/>
              <a:t>Welcome to Country:</a:t>
            </a:r>
          </a:p>
          <a:p>
            <a:r>
              <a:rPr lang="en-AU" sz="2800" dirty="0"/>
              <a:t>		</a:t>
            </a:r>
            <a:r>
              <a:rPr lang="en-AU" sz="2800" i="1" dirty="0"/>
              <a:t>Aaron Martin, </a:t>
            </a:r>
          </a:p>
          <a:p>
            <a:r>
              <a:rPr lang="en-AU" sz="2800" i="1" dirty="0"/>
              <a:t>		</a:t>
            </a:r>
            <a:r>
              <a:rPr lang="en-AU" sz="2800" i="1" dirty="0" err="1"/>
              <a:t>Nunukal</a:t>
            </a:r>
            <a:r>
              <a:rPr lang="en-AU" sz="2800" i="1" dirty="0"/>
              <a:t> </a:t>
            </a:r>
            <a:r>
              <a:rPr lang="en-AU" sz="2800" i="1" dirty="0" err="1"/>
              <a:t>Yuggera</a:t>
            </a:r>
            <a:r>
              <a:rPr lang="en-AU" sz="2800" i="1" dirty="0"/>
              <a:t>, Aboriginal Dance Company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5A7530-94EE-BABD-3623-2DA030445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134"/>
            <a:ext cx="12192000" cy="5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2B41-5E51-3074-B1F9-6E112924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/>
          <a:p>
            <a:r>
              <a:rPr lang="en-AU" dirty="0"/>
              <a:t>Lunch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0151980-20DE-4AA3-2C28-59653B05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" y="1810353"/>
            <a:ext cx="7315200" cy="3236975"/>
          </a:xfrm>
          <a:prstGeom prst="rect">
            <a:avLst/>
          </a:prstGeom>
          <a:noFill/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E43D11-21A6-5B37-53C0-F1FA098DD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>
            <a:normAutofit/>
          </a:bodyPr>
          <a:lstStyle/>
          <a:p>
            <a:r>
              <a:rPr lang="en-US" dirty="0"/>
              <a:t>12.30pm– 1.30pm</a:t>
            </a:r>
          </a:p>
        </p:txBody>
      </p:sp>
    </p:spTree>
    <p:extLst>
      <p:ext uri="{BB962C8B-B14F-4D97-AF65-F5344CB8AC3E}">
        <p14:creationId xmlns:p14="http://schemas.microsoft.com/office/powerpoint/2010/main" val="4997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72165F-0BA5-C05C-5BEA-790381C97104}"/>
              </a:ext>
            </a:extLst>
          </p:cNvPr>
          <p:cNvSpPr txBox="1"/>
          <p:nvPr/>
        </p:nvSpPr>
        <p:spPr>
          <a:xfrm>
            <a:off x="275122" y="216207"/>
            <a:ext cx="4152499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200" b="1" kern="12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ATCA AGM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Chair: Gerard Byrne, ATCA Chair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200" b="1" kern="12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75122" y="4047490"/>
            <a:ext cx="4572000" cy="202311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E855E-B75A-3DAD-22F7-157F17506D2F}"/>
              </a:ext>
            </a:extLst>
          </p:cNvPr>
          <p:cNvSpPr txBox="1"/>
          <p:nvPr/>
        </p:nvSpPr>
        <p:spPr>
          <a:xfrm>
            <a:off x="4985886" y="787399"/>
            <a:ext cx="7103445" cy="4982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AutoNum type="arabicPeriod"/>
            </a:pPr>
            <a:r>
              <a:rPr lang="en-US" sz="2000" b="1" dirty="0"/>
              <a:t>Opening – ATCA Chair, Acknowledgement of Country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AutoNum type="arabicPeriod"/>
            </a:pPr>
            <a:r>
              <a:rPr lang="en-US" sz="2000" b="1" dirty="0"/>
              <a:t>Apologies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AutoNum type="arabicPeriod"/>
            </a:pPr>
            <a:r>
              <a:rPr lang="en-US" sz="2000" b="1" dirty="0"/>
              <a:t>Minutes from 2021 AGM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AutoNum type="arabicPeriod"/>
            </a:pPr>
            <a:r>
              <a:rPr lang="en-US" sz="2000" b="1" dirty="0"/>
              <a:t>Presentation of Chair’s Report – Gerard Byrne ATCA Chair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AutoNum type="arabicPeriod"/>
            </a:pPr>
            <a:r>
              <a:rPr lang="en-US" sz="2000" b="1" dirty="0"/>
              <a:t>Presentation of Auditors Report, and recommendation for appointment of Auditor 2022 – 2023 – Mark Ferry, ATCA Treasurer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AutoNum type="arabicPeriod"/>
            </a:pPr>
            <a:r>
              <a:rPr lang="en-US" sz="2000" b="1" dirty="0"/>
              <a:t>Presentation of Executive Officer’s Report – Vanessa Dumbrell, ATCA Executive Officer\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AutoNum type="arabicPeriod"/>
            </a:pPr>
            <a:r>
              <a:rPr lang="en-US" sz="2000" b="1" dirty="0"/>
              <a:t>Announcement of ATCA Board for 2022-23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AutoNum type="arabicPeriod"/>
            </a:pPr>
            <a:r>
              <a:rPr lang="en-US" sz="2000" b="1" dirty="0"/>
              <a:t>Any other business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AutoNum type="arabicPeriod"/>
            </a:pPr>
            <a:r>
              <a:rPr lang="en-US" sz="2000" b="1" dirty="0"/>
              <a:t>Next AGM – ATCA Conference, 2023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100000"/>
              <a:buAutoNum type="arabicPeriod"/>
            </a:pPr>
            <a:r>
              <a:rPr lang="en-US" sz="2000" b="1" dirty="0"/>
              <a:t>Meeting Close</a:t>
            </a:r>
          </a:p>
        </p:txBody>
      </p:sp>
    </p:spTree>
    <p:extLst>
      <p:ext uri="{BB962C8B-B14F-4D97-AF65-F5344CB8AC3E}">
        <p14:creationId xmlns:p14="http://schemas.microsoft.com/office/powerpoint/2010/main" val="10261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2B41-5E51-3074-B1F9-6E112924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/>
          <a:p>
            <a:r>
              <a:rPr lang="en-AU" dirty="0"/>
              <a:t>Windana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E43D11-21A6-5B37-53C0-F1FA098DD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/>
          <a:lstStyle/>
          <a:p>
            <a:r>
              <a:rPr lang="en-US" dirty="0"/>
              <a:t>Corio, Victoria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FB0A4-FEF8-6A28-D52E-EB63A45B68DA}"/>
              </a:ext>
            </a:extLst>
          </p:cNvPr>
          <p:cNvSpPr txBox="1"/>
          <p:nvPr/>
        </p:nvSpPr>
        <p:spPr>
          <a:xfrm>
            <a:off x="319372" y="144833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effectLst/>
              </a:rPr>
              <a:t>Member for Lara John </a:t>
            </a:r>
            <a:r>
              <a:rPr lang="en-AU" b="1" dirty="0" err="1">
                <a:effectLst/>
              </a:rPr>
              <a:t>Eren</a:t>
            </a:r>
            <a:r>
              <a:rPr lang="en-AU" b="1" dirty="0">
                <a:effectLst/>
              </a:rPr>
              <a:t>, Jenny Gillam Windana Chair, Andrea McLeod Windana CEO, Minister for Health Martin Foley, Clare Davies Windana Executive Director Rehabilitation Services, Robyn Horne-Herbig Windana Senior Trainer</a:t>
            </a:r>
            <a:endParaRPr lang="en-AU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CBCBDC-F598-4088-ECBA-274E5DD49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04788"/>
            <a:ext cx="5803900" cy="38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2B41-5E51-3074-B1F9-6E112924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07" y="5299311"/>
            <a:ext cx="10655968" cy="826041"/>
          </a:xfrm>
        </p:spPr>
        <p:txBody>
          <a:bodyPr anchor="b">
            <a:normAutofit fontScale="90000"/>
          </a:bodyPr>
          <a:lstStyle/>
          <a:p>
            <a:r>
              <a:rPr lang="en-AU" dirty="0"/>
              <a:t>Hope Community Services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E43D11-21A6-5B37-53C0-F1FA098DD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388" y="6125352"/>
            <a:ext cx="9601200" cy="457200"/>
          </a:xfrm>
        </p:spPr>
        <p:txBody>
          <a:bodyPr/>
          <a:lstStyle/>
          <a:p>
            <a:r>
              <a:rPr lang="en-US" dirty="0"/>
              <a:t>Western Australia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42457-B78D-7D36-F414-1DBD6E23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8" y="162711"/>
            <a:ext cx="2393244" cy="134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9EF871-AE02-5A7D-FEFF-8A611F727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223" y="251838"/>
            <a:ext cx="3048177" cy="4064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53D09A-E19A-9371-EB8C-05E2032BA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567" y="419820"/>
            <a:ext cx="4699175" cy="35243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D7A21B-1847-730E-4040-5814798CAB63}"/>
              </a:ext>
            </a:extLst>
          </p:cNvPr>
          <p:cNvSpPr txBox="1"/>
          <p:nvPr/>
        </p:nvSpPr>
        <p:spPr>
          <a:xfrm>
            <a:off x="1803224" y="4089400"/>
            <a:ext cx="458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Woodworking Shed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88E8E-2D64-174F-6EB9-C94D0CC7A40A}"/>
              </a:ext>
            </a:extLst>
          </p:cNvPr>
          <p:cNvSpPr txBox="1"/>
          <p:nvPr/>
        </p:nvSpPr>
        <p:spPr>
          <a:xfrm>
            <a:off x="6241873" y="4432362"/>
            <a:ext cx="458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Ma</a:t>
            </a:r>
            <a:r>
              <a:rPr lang="en-US" sz="1800" b="1" dirty="0"/>
              <a:t>x</a:t>
            </a:r>
            <a:r>
              <a:rPr lang="en-AU" b="1" dirty="0"/>
              <a:t> – Woodwork teacher</a:t>
            </a:r>
          </a:p>
        </p:txBody>
      </p:sp>
    </p:spTree>
    <p:extLst>
      <p:ext uri="{BB962C8B-B14F-4D97-AF65-F5344CB8AC3E}">
        <p14:creationId xmlns:p14="http://schemas.microsoft.com/office/powerpoint/2010/main" val="21739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2B41-5E51-3074-B1F9-6E112924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/>
          <a:p>
            <a:r>
              <a:rPr lang="en-AU" dirty="0"/>
              <a:t>Yaandina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E43D11-21A6-5B37-53C0-F1FA098DD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/>
          <a:lstStyle/>
          <a:p>
            <a:r>
              <a:rPr lang="en-US" dirty="0"/>
              <a:t>Turner River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2EAA0-5782-9BF7-00EA-4BD349AA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99" y="292100"/>
            <a:ext cx="5249333" cy="393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D82E7-4ABD-D7E2-6F3B-5E88BDF5D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95872" y="703646"/>
            <a:ext cx="3292375" cy="2469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E1BA63-5AA1-5AB0-E70C-CD51AFA8E9E4}"/>
              </a:ext>
            </a:extLst>
          </p:cNvPr>
          <p:cNvSpPr txBox="1"/>
          <p:nvPr/>
        </p:nvSpPr>
        <p:spPr>
          <a:xfrm>
            <a:off x="1419626" y="3682238"/>
            <a:ext cx="31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Yaandina staff in full PPE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FB0A4-FEF8-6A28-D52E-EB63A45B68DA}"/>
              </a:ext>
            </a:extLst>
          </p:cNvPr>
          <p:cNvSpPr txBox="1"/>
          <p:nvPr/>
        </p:nvSpPr>
        <p:spPr>
          <a:xfrm>
            <a:off x="6096000" y="4375863"/>
            <a:ext cx="435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Cooking Kangaroo Tails - Yaandina</a:t>
            </a:r>
          </a:p>
        </p:txBody>
      </p:sp>
    </p:spTree>
    <p:extLst>
      <p:ext uri="{BB962C8B-B14F-4D97-AF65-F5344CB8AC3E}">
        <p14:creationId xmlns:p14="http://schemas.microsoft.com/office/powerpoint/2010/main" val="25828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2B41-5E51-3074-B1F9-6E112924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533" y="3429000"/>
            <a:ext cx="9601200" cy="1242162"/>
          </a:xfrm>
        </p:spPr>
        <p:txBody>
          <a:bodyPr anchor="b">
            <a:normAutofit fontScale="90000"/>
          </a:bodyPr>
          <a:lstStyle/>
          <a:p>
            <a:r>
              <a:rPr lang="en-AU" dirty="0"/>
              <a:t>Closing Comments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Afternoon Tea</a:t>
            </a:r>
          </a:p>
        </p:txBody>
      </p:sp>
    </p:spTree>
    <p:extLst>
      <p:ext uri="{BB962C8B-B14F-4D97-AF65-F5344CB8AC3E}">
        <p14:creationId xmlns:p14="http://schemas.microsoft.com/office/powerpoint/2010/main" val="3816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0725-0A49-BA38-CD3C-0E995FC4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69365"/>
            <a:ext cx="9601200" cy="2743200"/>
          </a:xfrm>
        </p:spPr>
        <p:txBody>
          <a:bodyPr/>
          <a:lstStyle/>
          <a:p>
            <a:pPr algn="ctr"/>
            <a:r>
              <a:rPr lang="en-AU" i="1" dirty="0"/>
              <a:t>Thank you to everyone  for attending</a:t>
            </a:r>
          </a:p>
        </p:txBody>
      </p:sp>
    </p:spTree>
    <p:extLst>
      <p:ext uri="{BB962C8B-B14F-4D97-AF65-F5344CB8AC3E}">
        <p14:creationId xmlns:p14="http://schemas.microsoft.com/office/powerpoint/2010/main" val="31175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74AEBB-2DD5-A2B5-BE21-FBC72648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443246"/>
            <a:ext cx="9982200" cy="6414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83B452-13D4-1409-E540-28C319D6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94"/>
            <a:ext cx="12192000" cy="5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2B41-5E51-3074-B1F9-6E112924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40545"/>
            <a:ext cx="9601200" cy="2743200"/>
          </a:xfrm>
        </p:spPr>
        <p:txBody>
          <a:bodyPr anchor="b">
            <a:normAutofit/>
          </a:bodyPr>
          <a:lstStyle/>
          <a:p>
            <a:r>
              <a:rPr lang="en-AU" dirty="0"/>
              <a:t>Recovery Capital</a:t>
            </a:r>
            <a:br>
              <a:rPr lang="en-AU" dirty="0"/>
            </a:br>
            <a:br>
              <a:rPr lang="en-AU" dirty="0"/>
            </a:br>
            <a:r>
              <a:rPr lang="en-AU" dirty="0"/>
              <a:t>David Best</a:t>
            </a:r>
          </a:p>
        </p:txBody>
      </p:sp>
    </p:spTree>
    <p:extLst>
      <p:ext uri="{BB962C8B-B14F-4D97-AF65-F5344CB8AC3E}">
        <p14:creationId xmlns:p14="http://schemas.microsoft.com/office/powerpoint/2010/main" val="131554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2B41-5E51-3074-B1F9-6E112924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/>
          <a:p>
            <a:r>
              <a:rPr lang="en-AU" dirty="0"/>
              <a:t>Morning Tea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0151980-20DE-4AA3-2C28-59653B05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" y="1810353"/>
            <a:ext cx="7315200" cy="3236975"/>
          </a:xfrm>
          <a:prstGeom prst="rect">
            <a:avLst/>
          </a:prstGeom>
          <a:noFill/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E43D11-21A6-5B37-53C0-F1FA098DD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>
            <a:normAutofit/>
          </a:bodyPr>
          <a:lstStyle/>
          <a:p>
            <a:r>
              <a:rPr lang="en-US" dirty="0"/>
              <a:t>10.30am – 11.00am</a:t>
            </a:r>
          </a:p>
        </p:txBody>
      </p:sp>
    </p:spTree>
    <p:extLst>
      <p:ext uri="{BB962C8B-B14F-4D97-AF65-F5344CB8AC3E}">
        <p14:creationId xmlns:p14="http://schemas.microsoft.com/office/powerpoint/2010/main" val="17287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B7D6-553C-824C-34EA-26A68A63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/>
          <a:p>
            <a:r>
              <a:rPr lang="en-AU" dirty="0"/>
              <a:t>ATCA TRAINING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0CF397-31F0-FA81-1712-95D79C22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" y="1810353"/>
            <a:ext cx="7315200" cy="3236976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C8603-DEE5-54AA-490E-6C52A1689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>
            <a:normAutofit/>
          </a:bodyPr>
          <a:lstStyle/>
          <a:p>
            <a:r>
              <a:rPr lang="en-AU" dirty="0"/>
              <a:t>Gerard  Byrne</a:t>
            </a:r>
          </a:p>
        </p:txBody>
      </p:sp>
    </p:spTree>
    <p:extLst>
      <p:ext uri="{BB962C8B-B14F-4D97-AF65-F5344CB8AC3E}">
        <p14:creationId xmlns:p14="http://schemas.microsoft.com/office/powerpoint/2010/main" val="14427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4539" y="161926"/>
            <a:ext cx="2699994" cy="1192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C0F259-BD80-4917-B7B8-84C46EC72E8F}"/>
              </a:ext>
            </a:extLst>
          </p:cNvPr>
          <p:cNvSpPr txBox="1"/>
          <p:nvPr/>
        </p:nvSpPr>
        <p:spPr>
          <a:xfrm>
            <a:off x="2553709" y="1724527"/>
            <a:ext cx="836134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000" b="1" dirty="0">
              <a:effectLst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effectLst/>
                <a:ea typeface="Cambria" panose="02040503050406030204" pitchFamily="18" charset="0"/>
                <a:cs typeface="Calibri" panose="020F0502020204030204" pitchFamily="34" charset="0"/>
              </a:rPr>
              <a:t>The ATCA TC Training Course was made possible by financial assistance provided by the </a:t>
            </a:r>
          </a:p>
          <a:p>
            <a:pPr algn="ctr"/>
            <a:r>
              <a:rPr lang="en-GB" sz="2400" b="1" dirty="0">
                <a:effectLst/>
                <a:ea typeface="Cambria" panose="02040503050406030204" pitchFamily="18" charset="0"/>
                <a:cs typeface="Calibri" panose="020F0502020204030204" pitchFamily="34" charset="0"/>
              </a:rPr>
              <a:t>New Zealand Government and the </a:t>
            </a:r>
          </a:p>
          <a:p>
            <a:pPr algn="ctr"/>
            <a:r>
              <a:rPr lang="en-GB" sz="2400" b="1" dirty="0">
                <a:effectLst/>
                <a:ea typeface="Cambria" panose="02040503050406030204" pitchFamily="18" charset="0"/>
                <a:cs typeface="Calibri" panose="020F0502020204030204" pitchFamily="34" charset="0"/>
              </a:rPr>
              <a:t>New Zealand Ministry of Health. </a:t>
            </a:r>
          </a:p>
          <a:p>
            <a:pPr algn="ctr"/>
            <a:endParaRPr lang="en-GB" sz="2400" b="1" dirty="0">
              <a:effectLst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effectLst/>
                <a:ea typeface="Cambria" panose="02040503050406030204" pitchFamily="18" charset="0"/>
                <a:cs typeface="Calibri" panose="020F0502020204030204" pitchFamily="34" charset="0"/>
              </a:rPr>
              <a:t>The initial development of the ATCA TC Training Course was undertaken by Matua Raki, the New Zealand National Addiction Workforce Development Body. </a:t>
            </a:r>
            <a:endParaRPr lang="en-AU" sz="2400" b="1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0586" y="388969"/>
            <a:ext cx="2699994" cy="1192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D59F-F2F6-422B-81CE-216E4FC757D3}"/>
              </a:ext>
            </a:extLst>
          </p:cNvPr>
          <p:cNvSpPr txBox="1"/>
          <p:nvPr/>
        </p:nvSpPr>
        <p:spPr>
          <a:xfrm>
            <a:off x="1078880" y="3064552"/>
            <a:ext cx="1003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Member Support and Workforce Development Initiative</a:t>
            </a:r>
          </a:p>
        </p:txBody>
      </p:sp>
    </p:spTree>
    <p:extLst>
      <p:ext uri="{BB962C8B-B14F-4D97-AF65-F5344CB8AC3E}">
        <p14:creationId xmlns:p14="http://schemas.microsoft.com/office/powerpoint/2010/main" val="39220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F6C3C-97E9-4ED2-874C-8539C7D9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507" y="242201"/>
            <a:ext cx="2699994" cy="1192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C07BEB-75D3-493B-A3C1-2ACA48F67409}"/>
              </a:ext>
            </a:extLst>
          </p:cNvPr>
          <p:cNvSpPr txBox="1"/>
          <p:nvPr/>
        </p:nvSpPr>
        <p:spPr>
          <a:xfrm>
            <a:off x="447317" y="1559660"/>
            <a:ext cx="105158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000" b="1" dirty="0">
                <a:ea typeface="Cambria" panose="02040503050406030204" pitchFamily="18" charset="0"/>
              </a:rPr>
              <a:t>Challenges exist in the recruitment, retention and most importantly training of TC staff</a:t>
            </a:r>
          </a:p>
          <a:p>
            <a:pPr algn="just"/>
            <a:endParaRPr lang="en-AU" sz="2000" b="1" dirty="0">
              <a:ea typeface="Cambria" panose="02040503050406030204" pitchFamily="18" charset="0"/>
            </a:endParaRPr>
          </a:p>
          <a:p>
            <a:pPr algn="just"/>
            <a:r>
              <a:rPr lang="en-AU" sz="2000" b="1" dirty="0">
                <a:ea typeface="Cambria" panose="02040503050406030204" pitchFamily="18" charset="0"/>
              </a:rPr>
              <a:t>There are a range of factors that contribute to this situation for ATCA members:</a:t>
            </a:r>
          </a:p>
          <a:p>
            <a:pPr algn="just"/>
            <a:endParaRPr lang="en-AU" sz="2000" b="1" dirty="0"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AU" sz="2000" b="1" dirty="0">
                <a:solidFill>
                  <a:srgbClr val="D9864C"/>
                </a:solidFill>
                <a:ea typeface="Cambria" panose="02040503050406030204" pitchFamily="18" charset="0"/>
              </a:rPr>
              <a:t> </a:t>
            </a:r>
            <a:r>
              <a:rPr lang="en-AU" sz="2000" b="1" dirty="0">
                <a:ea typeface="Cambria" panose="02040503050406030204" pitchFamily="18" charset="0"/>
              </a:rPr>
              <a:t>COVID - 19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AU" sz="1000" b="1" dirty="0">
              <a:solidFill>
                <a:srgbClr val="D9864C"/>
              </a:solidFill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AU" sz="2000" b="1" dirty="0">
                <a:solidFill>
                  <a:srgbClr val="D9864C"/>
                </a:solidFill>
                <a:ea typeface="Cambria" panose="02040503050406030204" pitchFamily="18" charset="0"/>
              </a:rPr>
              <a:t> </a:t>
            </a:r>
            <a:r>
              <a:rPr lang="en-AU" sz="2000" b="1" dirty="0">
                <a:ea typeface="Cambria" panose="02040503050406030204" pitchFamily="18" charset="0"/>
              </a:rPr>
              <a:t>Wage pressure and competition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AU" sz="1000" b="1" dirty="0"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AU" sz="2000" b="1" dirty="0">
                <a:solidFill>
                  <a:srgbClr val="D76213"/>
                </a:solidFill>
                <a:ea typeface="Cambria" panose="02040503050406030204" pitchFamily="18" charset="0"/>
              </a:rPr>
              <a:t> </a:t>
            </a:r>
            <a:r>
              <a:rPr lang="en-AU" sz="2000" b="1" dirty="0">
                <a:ea typeface="Cambria" panose="02040503050406030204" pitchFamily="18" charset="0"/>
              </a:rPr>
              <a:t>The jobs market</a:t>
            </a:r>
          </a:p>
          <a:p>
            <a:pPr algn="just"/>
            <a:endParaRPr lang="en-AU" sz="1000" b="1" dirty="0"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AU" sz="2000" b="1" dirty="0">
                <a:solidFill>
                  <a:srgbClr val="D76213"/>
                </a:solidFill>
                <a:ea typeface="Cambria" panose="02040503050406030204" pitchFamily="18" charset="0"/>
              </a:rPr>
              <a:t> </a:t>
            </a:r>
            <a:r>
              <a:rPr lang="en-AU" sz="2000" b="1" dirty="0">
                <a:ea typeface="Cambria" panose="02040503050406030204" pitchFamily="18" charset="0"/>
              </a:rPr>
              <a:t>Suitable applicants</a:t>
            </a:r>
          </a:p>
          <a:p>
            <a:pPr algn="just"/>
            <a:endParaRPr lang="en-AU" sz="1000" b="1" dirty="0"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AU" sz="2000" b="1" dirty="0">
                <a:solidFill>
                  <a:srgbClr val="B85410"/>
                </a:solidFill>
                <a:ea typeface="Cambria" panose="02040503050406030204" pitchFamily="18" charset="0"/>
              </a:rPr>
              <a:t> </a:t>
            </a:r>
            <a:r>
              <a:rPr lang="en-AU" sz="2000" b="1" dirty="0">
                <a:ea typeface="Cambria" panose="02040503050406030204" pitchFamily="18" charset="0"/>
              </a:rPr>
              <a:t>Lack of knowledge of TCs</a:t>
            </a:r>
          </a:p>
          <a:p>
            <a:pPr algn="just"/>
            <a:endParaRPr lang="en-AU" sz="1000" b="1" dirty="0"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AU" sz="2000" b="1" dirty="0">
                <a:solidFill>
                  <a:srgbClr val="D9864C"/>
                </a:solidFill>
                <a:ea typeface="Cambria" panose="02040503050406030204" pitchFamily="18" charset="0"/>
              </a:rPr>
              <a:t> </a:t>
            </a:r>
            <a:r>
              <a:rPr lang="en-AU" sz="2000" b="1" dirty="0">
                <a:ea typeface="Cambria" panose="02040503050406030204" pitchFamily="18" charset="0"/>
              </a:rPr>
              <a:t>An increasing gap between qualifications, knowledge, skills, expertise – </a:t>
            </a:r>
          </a:p>
          <a:p>
            <a:pPr algn="just"/>
            <a:r>
              <a:rPr lang="en-AU" sz="2000" b="1" dirty="0">
                <a:ea typeface="Cambria" panose="02040503050406030204" pitchFamily="18" charset="0"/>
              </a:rPr>
              <a:t>	and the TC  approach and role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162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3463</TotalTime>
  <Words>1069</Words>
  <Application>Microsoft Office PowerPoint</Application>
  <PresentationFormat>Widescreen</PresentationFormat>
  <Paragraphs>201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Symbol</vt:lpstr>
      <vt:lpstr>Wingdings</vt:lpstr>
      <vt:lpstr>Diamond Grid 16x9</vt:lpstr>
      <vt:lpstr>Symposium</vt:lpstr>
      <vt:lpstr>Opening Remarks:   Gerard Byrne, ATCA Chair</vt:lpstr>
      <vt:lpstr>PowerPoint Presentation</vt:lpstr>
      <vt:lpstr>Recovery Capital  David Best</vt:lpstr>
      <vt:lpstr>Morning Tea</vt:lpstr>
      <vt:lpstr>ATCA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Lunch</vt:lpstr>
      <vt:lpstr>PowerPoint Presentation</vt:lpstr>
      <vt:lpstr>Windana</vt:lpstr>
      <vt:lpstr>Hope Community Services</vt:lpstr>
      <vt:lpstr>Yaandina</vt:lpstr>
      <vt:lpstr>Closing Comments   Afternoon Tea</vt:lpstr>
      <vt:lpstr>Thank you to everyone 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Australasian Therapeutic Communities Association</dc:title>
  <dc:creator>Vanessa Dumbrell</dc:creator>
  <cp:lastModifiedBy>Vanessa Dumbrell</cp:lastModifiedBy>
  <cp:revision>19</cp:revision>
  <dcterms:created xsi:type="dcterms:W3CDTF">2022-03-13T22:59:42Z</dcterms:created>
  <dcterms:modified xsi:type="dcterms:W3CDTF">2023-01-16T00:27:29Z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